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5" r:id="rId3"/>
    <p:sldId id="266" r:id="rId4"/>
    <p:sldId id="267" r:id="rId5"/>
    <p:sldId id="268" r:id="rId6"/>
    <p:sldId id="269" r:id="rId7"/>
    <p:sldId id="276" r:id="rId8"/>
    <p:sldId id="277" r:id="rId9"/>
    <p:sldId id="278" r:id="rId10"/>
    <p:sldId id="264" r:id="rId11"/>
    <p:sldId id="281" r:id="rId12"/>
    <p:sldId id="271" r:id="rId13"/>
    <p:sldId id="288" r:id="rId14"/>
    <p:sldId id="279" r:id="rId15"/>
    <p:sldId id="280" r:id="rId16"/>
    <p:sldId id="284" r:id="rId17"/>
    <p:sldId id="282" r:id="rId18"/>
    <p:sldId id="285" r:id="rId19"/>
    <p:sldId id="286" r:id="rId20"/>
    <p:sldId id="283" r:id="rId21"/>
    <p:sldId id="290" r:id="rId22"/>
    <p:sldId id="291" r:id="rId23"/>
    <p:sldId id="287" r:id="rId24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7" autoAdjust="0"/>
  </p:normalViewPr>
  <p:slideViewPr>
    <p:cSldViewPr>
      <p:cViewPr>
        <p:scale>
          <a:sx n="66" d="100"/>
          <a:sy n="66" d="100"/>
        </p:scale>
        <p:origin x="-129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8D5263-6F94-4E8B-8FC6-2E78FEDAFC9A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619125"/>
            <a:ext cx="2997200" cy="224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9467" y="3098800"/>
            <a:ext cx="6231467" cy="550037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17A718-1979-4030-A13C-E812D0472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7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2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8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0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1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5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7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0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3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7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28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9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28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5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2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4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5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8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A718-1979-4030-A13C-E812D04723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6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4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4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8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1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4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230-6413-4AA5-864F-61FF1A8741D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72FB-3BAD-4B0A-8C56-87E35528E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8372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THICS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ROGRAM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686" y="117301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600" dirty="0" smtClean="0"/>
              <a:t>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3686" y="261883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 smtClean="0"/>
              <a:t>practices</a:t>
            </a:r>
          </a:p>
        </p:txBody>
      </p:sp>
      <p:sp>
        <p:nvSpPr>
          <p:cNvPr id="5" name="Oval 4"/>
          <p:cNvSpPr/>
          <p:nvPr/>
        </p:nvSpPr>
        <p:spPr>
          <a:xfrm>
            <a:off x="-3330705" y="2744857"/>
            <a:ext cx="6553200" cy="6280149"/>
          </a:xfrm>
          <a:prstGeom prst="ellipse">
            <a:avLst/>
          </a:prstGeom>
          <a:solidFill>
            <a:schemeClr val="accent1">
              <a:alpha val="67000"/>
            </a:schemeClr>
          </a:solidFill>
          <a:ln w="3175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50795" y="5105400"/>
            <a:ext cx="4498781" cy="4311331"/>
          </a:xfrm>
          <a:prstGeom prst="ellipse">
            <a:avLst/>
          </a:prstGeom>
          <a:solidFill>
            <a:schemeClr val="accent1">
              <a:alpha val="36000"/>
            </a:schemeClr>
          </a:solidFill>
          <a:ln w="3175"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135469"/>
            <a:ext cx="52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 OFFICE OF GOVERNMENT ETHICS</a:t>
            </a:r>
          </a:p>
          <a:p>
            <a:pPr algn="r"/>
            <a:r>
              <a:rPr lang="en-US" dirty="0" smtClean="0"/>
              <a:t>COMPLIANCE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45592" y="3276600"/>
            <a:ext cx="8016240" cy="1760220"/>
            <a:chOff x="545592" y="3422904"/>
            <a:chExt cx="8016240" cy="1760220"/>
          </a:xfrm>
        </p:grpSpPr>
        <p:sp>
          <p:nvSpPr>
            <p:cNvPr id="30" name="Oval 29"/>
            <p:cNvSpPr/>
            <p:nvPr/>
          </p:nvSpPr>
          <p:spPr>
            <a:xfrm>
              <a:off x="545592" y="3430524"/>
              <a:ext cx="1828800" cy="1752600"/>
            </a:xfrm>
            <a:prstGeom prst="ellipse">
              <a:avLst/>
            </a:prstGeom>
            <a:solidFill>
              <a:schemeClr val="accent1">
                <a:alpha val="67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608072" y="3430524"/>
              <a:ext cx="1828800" cy="17526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670552" y="3430524"/>
              <a:ext cx="1828800" cy="1752600"/>
            </a:xfrm>
            <a:prstGeom prst="ellipse">
              <a:avLst/>
            </a:prstGeom>
            <a:solidFill>
              <a:schemeClr val="accent1">
                <a:alpha val="64000"/>
              </a:scheme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733032" y="3422904"/>
              <a:ext cx="1828800" cy="1752600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e</a:t>
            </a:r>
            <a:r>
              <a:rPr lang="en-US" sz="4000" spc="1600" dirty="0" smtClean="0"/>
              <a:t>ffective lines </a:t>
            </a:r>
          </a:p>
          <a:p>
            <a:pPr algn="ctr"/>
            <a:r>
              <a:rPr lang="en-US" sz="3600" dirty="0" smtClean="0"/>
              <a:t>OF</a:t>
            </a:r>
            <a:r>
              <a:rPr lang="en-US" sz="4800" dirty="0" smtClean="0"/>
              <a:t> </a:t>
            </a:r>
            <a:r>
              <a:rPr lang="en-US" sz="80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sz="72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OMMUNICATION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0552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Email Notifications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892" y="3901183"/>
            <a:ext cx="1600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Calendar Reminders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694932" y="3657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Schedule of Important </a:t>
            </a:r>
          </a:p>
          <a:p>
            <a:pPr algn="ctr"/>
            <a:r>
              <a:rPr lang="en-US" sz="2000" dirty="0" smtClean="0"/>
              <a:t>Ethics Dates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08072" y="3657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General Records </a:t>
            </a:r>
          </a:p>
          <a:p>
            <a:pPr algn="ctr"/>
            <a:r>
              <a:rPr lang="en-US" sz="2000" dirty="0" smtClean="0"/>
              <a:t>Schedule 2.8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5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8" y="3200400"/>
            <a:ext cx="4046155" cy="26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spc="1600" dirty="0" smtClean="0"/>
              <a:t>internal</a:t>
            </a:r>
          </a:p>
          <a:p>
            <a:pPr algn="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SSESSMENTS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81000" y="2133600"/>
            <a:ext cx="4453592" cy="4453592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19600" y="2438400"/>
            <a:ext cx="1688336" cy="1617989"/>
            <a:chOff x="5796586" y="2624792"/>
            <a:chExt cx="1818023" cy="1742272"/>
          </a:xfrm>
        </p:grpSpPr>
        <p:sp>
          <p:nvSpPr>
            <p:cNvPr id="8" name="Oval 7"/>
            <p:cNvSpPr/>
            <p:nvPr/>
          </p:nvSpPr>
          <p:spPr>
            <a:xfrm>
              <a:off x="5796586" y="2624792"/>
              <a:ext cx="1818023" cy="1742272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L-Shape 4"/>
            <p:cNvSpPr/>
            <p:nvPr/>
          </p:nvSpPr>
          <p:spPr>
            <a:xfrm rot="18222099">
              <a:off x="6220513" y="3148447"/>
              <a:ext cx="970166" cy="625896"/>
            </a:xfrm>
            <a:prstGeom prst="corner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1843" y="4546666"/>
            <a:ext cx="2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Surveys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843" y="5208688"/>
            <a:ext cx="277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Internal Reviews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40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a</a:t>
            </a:r>
            <a:r>
              <a:rPr lang="en-US" sz="4000" spc="1600" dirty="0" smtClean="0"/>
              <a:t>ccess to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EADERSHIP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67" y="3048000"/>
            <a:ext cx="276386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2514600" y="2514600"/>
            <a:ext cx="3886200" cy="38862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a</a:t>
            </a:r>
            <a:r>
              <a:rPr lang="en-US" sz="4000" spc="1600" dirty="0" smtClean="0"/>
              <a:t>ccess to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EADERSHIP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8" y="2646563"/>
            <a:ext cx="810400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6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a</a:t>
            </a:r>
            <a:r>
              <a:rPr lang="en-US" sz="4000" spc="1600" dirty="0" smtClean="0"/>
              <a:t>ccess to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EADERSHIP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pic>
        <p:nvPicPr>
          <p:cNvPr id="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86000"/>
            <a:ext cx="77438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1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a</a:t>
            </a:r>
            <a:r>
              <a:rPr lang="en-US" sz="4000" spc="1600" dirty="0" smtClean="0"/>
              <a:t>ccess to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EADERSHIP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3077"/>
            <a:ext cx="8077200" cy="27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620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9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     </a:t>
            </a:r>
            <a:r>
              <a:rPr lang="en-US" sz="2500" dirty="0">
                <a:solidFill>
                  <a:srgbClr val="1976AF"/>
                </a:solidFill>
                <a:latin typeface="Plantagenet Cherokee" panose="02020602070100000000" pitchFamily="18" charset="0"/>
                <a:ea typeface="+mj-ea"/>
                <a:cs typeface="+mj-cs"/>
              </a:rPr>
              <a:t/>
            </a:r>
            <a:br>
              <a:rPr lang="en-US" sz="2500" dirty="0">
                <a:solidFill>
                  <a:srgbClr val="1976AF"/>
                </a:solidFill>
                <a:latin typeface="Plantagenet Cherokee" panose="02020602070100000000" pitchFamily="18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543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spc="1600" dirty="0">
                <a:solidFill>
                  <a:prstClr val="black"/>
                </a:solidFill>
              </a:rPr>
              <a:t>s</a:t>
            </a:r>
            <a:r>
              <a:rPr lang="en-US" sz="4000" spc="1600" dirty="0" smtClean="0">
                <a:solidFill>
                  <a:prstClr val="black"/>
                </a:solidFill>
              </a:rPr>
              <a:t>end ethics materials </a:t>
            </a:r>
            <a:r>
              <a:rPr lang="en-US" sz="4000" dirty="0" smtClean="0">
                <a:solidFill>
                  <a:prstClr val="black"/>
                </a:solidFill>
              </a:rPr>
              <a:t>WITH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FFER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ETTERS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  <a:p>
            <a:pPr lvl="0" algn="r"/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4" y="2743200"/>
            <a:ext cx="4286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175" y="2700616"/>
            <a:ext cx="5049935" cy="33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40646"/>
            <a:ext cx="7620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spc="1600" dirty="0">
                <a:solidFill>
                  <a:prstClr val="black"/>
                </a:solidFill>
              </a:rPr>
              <a:t>m</a:t>
            </a:r>
            <a:r>
              <a:rPr lang="en-US" sz="4000" spc="1600" dirty="0" smtClean="0">
                <a:solidFill>
                  <a:prstClr val="black"/>
                </a:solidFill>
              </a:rPr>
              <a:t>ake an early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MPACT  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  <a:p>
            <a:r>
              <a:rPr lang="en-US" sz="49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     </a:t>
            </a:r>
            <a:r>
              <a:rPr lang="en-US" sz="2500" dirty="0">
                <a:solidFill>
                  <a:srgbClr val="1976AF"/>
                </a:solidFill>
                <a:latin typeface="Plantagenet Cherokee" panose="02020602070100000000" pitchFamily="18" charset="0"/>
                <a:ea typeface="+mj-ea"/>
                <a:cs typeface="+mj-cs"/>
              </a:rPr>
              <a:t/>
            </a:r>
            <a:br>
              <a:rPr lang="en-US" sz="2500" dirty="0">
                <a:solidFill>
                  <a:srgbClr val="1976AF"/>
                </a:solidFill>
                <a:latin typeface="Plantagenet Cherokee" panose="02020602070100000000" pitchFamily="18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24" y="3328489"/>
            <a:ext cx="2895600" cy="165937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466816"/>
            <a:ext cx="1961301" cy="195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4800" y="287913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srgbClr val="1976AF"/>
                </a:solidFill>
                <a:latin typeface="Segoe Print" panose="02000600000000000000" pitchFamily="2" charset="0"/>
              </a:rPr>
              <a:t>Initial Ethics</a:t>
            </a:r>
          </a:p>
          <a:p>
            <a:pPr lvl="0" algn="ctr"/>
            <a:r>
              <a:rPr lang="en-US" dirty="0" smtClean="0">
                <a:solidFill>
                  <a:srgbClr val="1976AF"/>
                </a:solidFill>
                <a:latin typeface="Segoe Print" panose="02000600000000000000" pitchFamily="2" charset="0"/>
              </a:rPr>
              <a:t>Orientation</a:t>
            </a:r>
            <a:endParaRPr lang="en-US" dirty="0">
              <a:solidFill>
                <a:srgbClr val="1976AF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525461"/>
            <a:ext cx="2260600" cy="160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463800" y="4350472"/>
            <a:ext cx="609600" cy="190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236171" y="4350472"/>
            <a:ext cx="609600" cy="190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spc="1600" dirty="0"/>
              <a:t>t</a:t>
            </a:r>
            <a:r>
              <a:rPr lang="en-US" sz="4000" spc="1600" dirty="0" smtClean="0"/>
              <a:t>he key to IEO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OMPLETION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1"/>
            <a:ext cx="5171164" cy="4073286"/>
          </a:xfrm>
        </p:spPr>
      </p:pic>
      <p:sp>
        <p:nvSpPr>
          <p:cNvPr id="4" name="Right Arrow 3"/>
          <p:cNvSpPr/>
          <p:nvPr/>
        </p:nvSpPr>
        <p:spPr>
          <a:xfrm rot="16200000">
            <a:off x="4455519" y="6052366"/>
            <a:ext cx="304800" cy="200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7355" y="6336268"/>
            <a:ext cx="22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76AF"/>
                </a:solidFill>
              </a:rPr>
              <a:t>Standards of Conduct</a:t>
            </a:r>
            <a:endParaRPr lang="en-US" dirty="0">
              <a:solidFill>
                <a:srgbClr val="1976A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spc="1600" dirty="0"/>
              <a:t>t</a:t>
            </a:r>
            <a:r>
              <a:rPr lang="en-US" sz="4000" spc="1600" dirty="0" smtClean="0"/>
              <a:t>he key to IEO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OMPLETION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3047927"/>
            <a:ext cx="8189106" cy="1752600"/>
            <a:chOff x="533400" y="3047927"/>
            <a:chExt cx="8189106" cy="1752600"/>
          </a:xfrm>
        </p:grpSpPr>
        <p:sp>
          <p:nvSpPr>
            <p:cNvPr id="4" name="Oval 3"/>
            <p:cNvSpPr/>
            <p:nvPr/>
          </p:nvSpPr>
          <p:spPr>
            <a:xfrm>
              <a:off x="533400" y="3047927"/>
              <a:ext cx="1828800" cy="1752600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YOU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6837" y="3404678"/>
              <a:ext cx="61656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Identified potential </a:t>
              </a:r>
              <a:r>
                <a:rPr lang="en-US" sz="3200" b="1" spc="300" dirty="0" smtClean="0">
                  <a:solidFill>
                    <a:srgbClr val="1976AF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CONFLICTS</a:t>
              </a:r>
              <a:r>
                <a:rPr lang="en-US" sz="3200" dirty="0" smtClean="0">
                  <a:solidFill>
                    <a:srgbClr val="1976AF"/>
                  </a:solidFill>
                </a:rPr>
                <a:t> </a:t>
              </a:r>
              <a:r>
                <a:rPr lang="en-US" sz="2400" dirty="0" smtClean="0"/>
                <a:t>based on reported interests and job duties</a:t>
              </a:r>
              <a:endParaRPr lang="en-US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17930" y="4750598"/>
            <a:ext cx="7021270" cy="1574002"/>
            <a:chOff x="1817930" y="4750598"/>
            <a:chExt cx="7021270" cy="1574002"/>
          </a:xfrm>
        </p:grpSpPr>
        <p:sp>
          <p:nvSpPr>
            <p:cNvPr id="5" name="Oval 4"/>
            <p:cNvSpPr/>
            <p:nvPr/>
          </p:nvSpPr>
          <p:spPr>
            <a:xfrm>
              <a:off x="1817930" y="4750598"/>
              <a:ext cx="1642437" cy="1574002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Initial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Reviewer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2768" y="5172843"/>
              <a:ext cx="5226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Made sure report was turned in on-time and wasn’t outright missing pages</a:t>
              </a:r>
              <a:endParaRPr lang="en-US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h</a:t>
            </a:r>
            <a:r>
              <a:rPr lang="en-US" sz="4000" spc="1600" dirty="0" smtClean="0"/>
              <a:t>elping your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NITIAL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R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EVIEWERS</a:t>
            </a:r>
            <a:r>
              <a:rPr lang="en-US" sz="44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657453" cy="3187031"/>
          </a:xfr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 smtClean="0"/>
              <a:t>shared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NOWLEDGE 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2184400"/>
            <a:ext cx="674624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 smtClean="0"/>
              <a:t>shared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NOWLEDGE 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2257594"/>
            <a:ext cx="5657453" cy="3762206"/>
          </a:xfrm>
        </p:spPr>
      </p:pic>
      <p:sp>
        <p:nvSpPr>
          <p:cNvPr id="6" name="TextBox 5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 smtClean="0"/>
              <a:t>shared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NOWLEDGE </a:t>
            </a:r>
            <a:r>
              <a:rPr lang="en-US" sz="48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8372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THICS </a:t>
            </a:r>
            <a:r>
              <a:rPr lang="en-US" sz="88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ROGRAM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686" y="117301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600" dirty="0" smtClean="0"/>
              <a:t>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3686" y="261883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 smtClean="0"/>
              <a:t>practices</a:t>
            </a:r>
          </a:p>
        </p:txBody>
      </p:sp>
      <p:sp>
        <p:nvSpPr>
          <p:cNvPr id="5" name="Oval 4"/>
          <p:cNvSpPr/>
          <p:nvPr/>
        </p:nvSpPr>
        <p:spPr>
          <a:xfrm>
            <a:off x="-3330705" y="2744857"/>
            <a:ext cx="6553200" cy="6280149"/>
          </a:xfrm>
          <a:prstGeom prst="ellipse">
            <a:avLst/>
          </a:prstGeom>
          <a:solidFill>
            <a:schemeClr val="accent1">
              <a:alpha val="67000"/>
            </a:schemeClr>
          </a:solidFill>
          <a:ln w="3175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50795" y="5105400"/>
            <a:ext cx="4498781" cy="4311331"/>
          </a:xfrm>
          <a:prstGeom prst="ellipse">
            <a:avLst/>
          </a:prstGeom>
          <a:solidFill>
            <a:schemeClr val="accent1">
              <a:alpha val="36000"/>
            </a:schemeClr>
          </a:solidFill>
          <a:ln w="3175"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135469"/>
            <a:ext cx="52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 OFFICE OF GOVERNMENT ETHICS</a:t>
            </a:r>
          </a:p>
          <a:p>
            <a:pPr algn="r"/>
            <a:r>
              <a:rPr lang="en-US" dirty="0" smtClean="0"/>
              <a:t>COMPLIANCE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7331" y="3581400"/>
            <a:ext cx="616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Ensured </a:t>
            </a:r>
            <a:r>
              <a:rPr lang="en-US" sz="32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ASSETS</a:t>
            </a:r>
            <a:r>
              <a:rPr lang="en-US" sz="3200" dirty="0" smtClean="0">
                <a:solidFill>
                  <a:srgbClr val="1976AF"/>
                </a:solidFill>
              </a:rPr>
              <a:t> </a:t>
            </a:r>
            <a:r>
              <a:rPr lang="en-US" sz="2400" dirty="0" smtClean="0"/>
              <a:t>were reported correctly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33400" y="3047927"/>
            <a:ext cx="1828800" cy="1752600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17930" y="4750598"/>
            <a:ext cx="7021270" cy="1574002"/>
            <a:chOff x="1817930" y="4750598"/>
            <a:chExt cx="7021270" cy="1574002"/>
          </a:xfrm>
        </p:grpSpPr>
        <p:sp>
          <p:nvSpPr>
            <p:cNvPr id="9" name="TextBox 8"/>
            <p:cNvSpPr txBox="1"/>
            <p:nvPr/>
          </p:nvSpPr>
          <p:spPr>
            <a:xfrm>
              <a:off x="3612768" y="5257800"/>
              <a:ext cx="5226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Didn’t question the entry for “Various Stocks”</a:t>
              </a:r>
              <a:endParaRPr lang="en-US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817930" y="4750598"/>
              <a:ext cx="1642437" cy="1574002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Initial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Reviewer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h</a:t>
            </a:r>
            <a:r>
              <a:rPr lang="en-US" sz="4000" spc="1600" dirty="0" smtClean="0"/>
              <a:t>elping your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NITIAL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R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EVIEWERS</a:t>
            </a:r>
            <a:r>
              <a:rPr lang="en-US" sz="44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3447173"/>
            <a:ext cx="616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Might need </a:t>
            </a:r>
            <a:r>
              <a:rPr lang="en-US" sz="32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</a:t>
            </a:r>
            <a:r>
              <a:rPr lang="en-US" sz="3200" dirty="0" smtClean="0">
                <a:solidFill>
                  <a:srgbClr val="1976AF"/>
                </a:solidFill>
              </a:rPr>
              <a:t> </a:t>
            </a:r>
            <a:r>
              <a:rPr lang="en-US" sz="2400" dirty="0" smtClean="0"/>
              <a:t>to thoroughly review a long report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h</a:t>
            </a:r>
            <a:r>
              <a:rPr lang="en-US" sz="4000" spc="1600" dirty="0" smtClean="0"/>
              <a:t>elping your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NITIAL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R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EVIEWERS</a:t>
            </a:r>
            <a:r>
              <a:rPr lang="en-US" sz="4400" dirty="0" smtClean="0">
                <a:solidFill>
                  <a:srgbClr val="1976AF"/>
                </a:solidFill>
                <a:latin typeface="Plantagenet Cherokee" panose="02020602070100000000" pitchFamily="18" charset="0"/>
              </a:rPr>
              <a:t> </a:t>
            </a:r>
            <a:endParaRPr lang="en-US" sz="48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3047927"/>
            <a:ext cx="1828800" cy="1752600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17930" y="4750598"/>
            <a:ext cx="7029979" cy="1574002"/>
            <a:chOff x="1817930" y="4750598"/>
            <a:chExt cx="7029979" cy="1574002"/>
          </a:xfrm>
        </p:grpSpPr>
        <p:sp>
          <p:nvSpPr>
            <p:cNvPr id="9" name="TextBox 8"/>
            <p:cNvSpPr txBox="1"/>
            <p:nvPr/>
          </p:nvSpPr>
          <p:spPr>
            <a:xfrm>
              <a:off x="3621477" y="5183656"/>
              <a:ext cx="5226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Received, reviewed and forwarded the report to the ethics office in minutes</a:t>
              </a:r>
              <a:endParaRPr lang="en-US" sz="2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817930" y="4750598"/>
              <a:ext cx="1642437" cy="1574002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Initial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Reviewer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905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Create a </a:t>
            </a:r>
            <a:r>
              <a:rPr lang="en-US" sz="40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GUIDE</a:t>
            </a:r>
            <a:r>
              <a:rPr lang="en-US" sz="4000" dirty="0" smtClean="0">
                <a:solidFill>
                  <a:srgbClr val="1976AF"/>
                </a:solidFill>
              </a:rPr>
              <a:t> </a:t>
            </a:r>
            <a:r>
              <a:rPr lang="en-US" sz="3200" dirty="0" smtClean="0"/>
              <a:t>to help your first-line reviewers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990600" y="3428643"/>
            <a:ext cx="7772401" cy="1676757"/>
            <a:chOff x="990600" y="3428643"/>
            <a:chExt cx="7772401" cy="1676757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990600" y="3454775"/>
              <a:ext cx="474285" cy="4742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3428643"/>
              <a:ext cx="54795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Know what each asset </a:t>
              </a:r>
              <a:r>
                <a:rPr lang="en-US" sz="2400" i="1" dirty="0" smtClean="0"/>
                <a:t>is</a:t>
              </a:r>
              <a:endParaRPr lang="en-US" sz="2400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1" y="4643735"/>
              <a:ext cx="701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Know </a:t>
              </a:r>
              <a:r>
                <a:rPr lang="en-US" sz="2400" dirty="0"/>
                <a:t>if the employee </a:t>
              </a:r>
              <a:r>
                <a:rPr lang="en-US" sz="2400" i="1" dirty="0"/>
                <a:t>worked on anything related</a:t>
              </a:r>
              <a:r>
                <a:rPr lang="en-US" sz="2400" dirty="0"/>
                <a:t> to </a:t>
              </a:r>
              <a:r>
                <a:rPr lang="en-US" sz="2400" dirty="0" smtClean="0"/>
                <a:t>it</a:t>
              </a:r>
              <a:endParaRPr lang="en-US" sz="24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995889" y="4631115"/>
              <a:ext cx="474285" cy="4742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0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rot="18222099">
            <a:off x="621082" y="3453509"/>
            <a:ext cx="644790" cy="415982"/>
          </a:xfrm>
          <a:prstGeom prst="corner">
            <a:avLst/>
          </a:prstGeom>
          <a:solidFill>
            <a:srgbClr val="1976AF">
              <a:alpha val="56000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Create a </a:t>
            </a:r>
            <a:r>
              <a:rPr lang="en-US" sz="40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GUIDE</a:t>
            </a:r>
            <a:r>
              <a:rPr lang="en-US" sz="4000" dirty="0" smtClean="0">
                <a:solidFill>
                  <a:srgbClr val="1976AF"/>
                </a:solidFill>
              </a:rPr>
              <a:t> </a:t>
            </a:r>
            <a:r>
              <a:rPr lang="en-US" sz="3200" dirty="0" smtClean="0"/>
              <a:t>to help your first-line reviewers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524000" y="3440137"/>
            <a:ext cx="2183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Date of receipt?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019800" y="4726632"/>
            <a:ext cx="2852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Report signed?</a:t>
            </a:r>
            <a:endParaRPr lang="en-US" sz="2400" dirty="0"/>
          </a:p>
        </p:txBody>
      </p:sp>
      <p:sp>
        <p:nvSpPr>
          <p:cNvPr id="14" name="L-Shape 13"/>
          <p:cNvSpPr/>
          <p:nvPr/>
        </p:nvSpPr>
        <p:spPr>
          <a:xfrm rot="18222099">
            <a:off x="5116882" y="3453509"/>
            <a:ext cx="644790" cy="415982"/>
          </a:xfrm>
          <a:prstGeom prst="corner">
            <a:avLst/>
          </a:prstGeom>
          <a:solidFill>
            <a:srgbClr val="1976AF">
              <a:alpha val="56000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726632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Assets identified?</a:t>
            </a:r>
            <a:endParaRPr lang="en-US" sz="2400" dirty="0"/>
          </a:p>
        </p:txBody>
      </p:sp>
      <p:sp>
        <p:nvSpPr>
          <p:cNvPr id="18" name="L-Shape 17"/>
          <p:cNvSpPr/>
          <p:nvPr/>
        </p:nvSpPr>
        <p:spPr>
          <a:xfrm rot="18222099">
            <a:off x="621082" y="4760070"/>
            <a:ext cx="644790" cy="415982"/>
          </a:xfrm>
          <a:prstGeom prst="corner">
            <a:avLst/>
          </a:prstGeom>
          <a:solidFill>
            <a:srgbClr val="1976AF">
              <a:alpha val="56000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-Shape 20"/>
          <p:cNvSpPr/>
          <p:nvPr/>
        </p:nvSpPr>
        <p:spPr>
          <a:xfrm rot="18222099">
            <a:off x="5116882" y="4760070"/>
            <a:ext cx="644790" cy="415982"/>
          </a:xfrm>
          <a:prstGeom prst="corner">
            <a:avLst/>
          </a:prstGeom>
          <a:solidFill>
            <a:srgbClr val="1976AF">
              <a:alpha val="56000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43600" y="3440137"/>
            <a:ext cx="2852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Sections complete?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6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429000"/>
            <a:ext cx="5486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200000"/>
            </a:pPr>
            <a:r>
              <a:rPr lang="en-US" sz="2400" dirty="0" smtClean="0"/>
              <a:t>Communication with HR</a:t>
            </a:r>
          </a:p>
          <a:p>
            <a:pPr>
              <a:buClr>
                <a:schemeClr val="accent1"/>
              </a:buClr>
              <a:buSzPct val="200000"/>
            </a:pPr>
            <a:endParaRPr lang="en-US" sz="1100" dirty="0" smtClean="0"/>
          </a:p>
          <a:p>
            <a:pPr>
              <a:buClr>
                <a:schemeClr val="accent1"/>
              </a:buClr>
              <a:buSzPct val="200000"/>
            </a:pPr>
            <a:endParaRPr lang="en-US" sz="1100" dirty="0"/>
          </a:p>
          <a:p>
            <a:pPr>
              <a:buClr>
                <a:schemeClr val="accent1"/>
              </a:buClr>
              <a:buSzPct val="200000"/>
            </a:pPr>
            <a:r>
              <a:rPr lang="en-US" sz="2400" dirty="0" smtClean="0"/>
              <a:t>Supervisors failed to notify ethics office</a:t>
            </a:r>
          </a:p>
          <a:p>
            <a:pPr>
              <a:buClr>
                <a:schemeClr val="accent1"/>
              </a:buClr>
              <a:buSzPct val="200000"/>
            </a:pPr>
            <a:endParaRPr lang="en-US" sz="1100" dirty="0" smtClean="0"/>
          </a:p>
          <a:p>
            <a:pPr>
              <a:buClr>
                <a:schemeClr val="accent1"/>
              </a:buClr>
              <a:buSzPct val="200000"/>
            </a:pPr>
            <a:endParaRPr lang="en-US" sz="1100" dirty="0" smtClean="0"/>
          </a:p>
          <a:p>
            <a:pPr>
              <a:buClr>
                <a:schemeClr val="accent1"/>
              </a:buClr>
              <a:buSzPct val="200000"/>
            </a:pPr>
            <a:r>
              <a:rPr lang="en-US" sz="2400" dirty="0" smtClean="0"/>
              <a:t>Improperly coded in personnel system</a:t>
            </a:r>
          </a:p>
          <a:p>
            <a:pPr>
              <a:buClr>
                <a:schemeClr val="accent1"/>
              </a:buClr>
              <a:buSzPct val="200000"/>
            </a:pPr>
            <a:endParaRPr lang="en-US" sz="1100" dirty="0" smtClean="0"/>
          </a:p>
          <a:p>
            <a:pPr>
              <a:buClr>
                <a:schemeClr val="accent1"/>
              </a:buClr>
              <a:buSzPct val="200000"/>
            </a:pPr>
            <a:endParaRPr lang="en-US" sz="1100" dirty="0" smtClean="0"/>
          </a:p>
          <a:p>
            <a:pPr>
              <a:buClr>
                <a:schemeClr val="accent1"/>
              </a:buClr>
              <a:buSzPct val="200000"/>
            </a:pPr>
            <a:r>
              <a:rPr lang="en-US" sz="2400" dirty="0" smtClean="0"/>
              <a:t>Promotion of existing employee didn’t trigger notifications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3420457"/>
            <a:ext cx="3179913" cy="2607885"/>
            <a:chOff x="0" y="3420457"/>
            <a:chExt cx="3179913" cy="2607885"/>
          </a:xfrm>
        </p:grpSpPr>
        <p:sp>
          <p:nvSpPr>
            <p:cNvPr id="8" name="Rectangle 7"/>
            <p:cNvSpPr/>
            <p:nvPr/>
          </p:nvSpPr>
          <p:spPr>
            <a:xfrm>
              <a:off x="0" y="3657599"/>
              <a:ext cx="2969623" cy="2133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8000"/>
                  </a:schemeClr>
                </a:gs>
                <a:gs pos="23000">
                  <a:schemeClr val="accent1">
                    <a:tint val="44500"/>
                    <a:satMod val="160000"/>
                    <a:alpha val="64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705628" y="3420457"/>
              <a:ext cx="474285" cy="4742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05628" y="4106257"/>
              <a:ext cx="474285" cy="4742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705628" y="4837986"/>
              <a:ext cx="474285" cy="4742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705628" y="5554057"/>
              <a:ext cx="474285" cy="4742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685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600" dirty="0"/>
              <a:t>f</a:t>
            </a:r>
            <a:r>
              <a:rPr lang="en-US" sz="4000" spc="1600" dirty="0" smtClean="0"/>
              <a:t>inding your</a:t>
            </a:r>
          </a:p>
          <a:p>
            <a:pPr algn="ctr"/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EW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NTRANT</a:t>
            </a:r>
            <a:r>
              <a:rPr lang="en-US" sz="80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F</a:t>
            </a:r>
            <a:r>
              <a:rPr lang="en-US" sz="7200" cap="small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ILERS</a:t>
            </a:r>
            <a:endParaRPr lang="en-US" sz="4400" dirty="0">
              <a:solidFill>
                <a:srgbClr val="1976AF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9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Small-agency </a:t>
            </a:r>
            <a:r>
              <a:rPr lang="en-US" sz="54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SOLUTIONS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2076450"/>
            <a:ext cx="4648200" cy="1257300"/>
            <a:chOff x="1447800" y="2076450"/>
            <a:chExt cx="4648200" cy="1257300"/>
          </a:xfrm>
        </p:grpSpPr>
        <p:sp>
          <p:nvSpPr>
            <p:cNvPr id="3" name="Oval 2"/>
            <p:cNvSpPr/>
            <p:nvPr/>
          </p:nvSpPr>
          <p:spPr>
            <a:xfrm>
              <a:off x="1447800" y="2076450"/>
              <a:ext cx="1311965" cy="12573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2443490"/>
              <a:ext cx="3248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IDENTIFY</a:t>
              </a:r>
              <a:endParaRPr lang="en-US" sz="4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26670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1976AF"/>
                  </a:solidFill>
                </a:rPr>
                <a:t>filing positions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47011" y="3619500"/>
            <a:ext cx="6020589" cy="1257300"/>
            <a:chOff x="1447011" y="3619500"/>
            <a:chExt cx="6020589" cy="1257300"/>
          </a:xfrm>
        </p:grpSpPr>
        <p:sp>
          <p:nvSpPr>
            <p:cNvPr id="4" name="Oval 3"/>
            <p:cNvSpPr/>
            <p:nvPr/>
          </p:nvSpPr>
          <p:spPr>
            <a:xfrm>
              <a:off x="1447011" y="3619500"/>
              <a:ext cx="1311965" cy="12573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7839" y="4031159"/>
              <a:ext cx="2587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EXPAND</a:t>
              </a:r>
              <a:endParaRPr lang="en-US" sz="4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4262735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976AF"/>
                  </a:solidFill>
                </a:rPr>
                <a:t>o</a:t>
              </a:r>
              <a:r>
                <a:rPr lang="en-US" sz="2400" dirty="0" smtClean="0">
                  <a:solidFill>
                    <a:srgbClr val="1976AF"/>
                  </a:solidFill>
                </a:rPr>
                <a:t>nboarding checklist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010" y="5131707"/>
            <a:ext cx="5182390" cy="1257300"/>
            <a:chOff x="1447010" y="5131707"/>
            <a:chExt cx="5182390" cy="1257300"/>
          </a:xfrm>
        </p:grpSpPr>
        <p:sp>
          <p:nvSpPr>
            <p:cNvPr id="5" name="Oval 4"/>
            <p:cNvSpPr/>
            <p:nvPr/>
          </p:nvSpPr>
          <p:spPr>
            <a:xfrm>
              <a:off x="1447010" y="5131707"/>
              <a:ext cx="1311965" cy="1257300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7839" y="5555159"/>
              <a:ext cx="2587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ENGAGE</a:t>
              </a:r>
              <a:endParaRPr lang="en-US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1162" y="5791200"/>
              <a:ext cx="269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976AF"/>
                  </a:solidFill>
                </a:rPr>
                <a:t>h</a:t>
              </a:r>
              <a:r>
                <a:rPr lang="en-US" sz="2400" dirty="0" smtClean="0">
                  <a:solidFill>
                    <a:srgbClr val="1976AF"/>
                  </a:solidFill>
                </a:rPr>
                <a:t>uman resources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28431" y="1752600"/>
            <a:ext cx="4648200" cy="1257300"/>
            <a:chOff x="76201" y="2590800"/>
            <a:chExt cx="4648200" cy="1257300"/>
          </a:xfrm>
        </p:grpSpPr>
        <p:sp>
          <p:nvSpPr>
            <p:cNvPr id="3" name="Oval 2"/>
            <p:cNvSpPr/>
            <p:nvPr/>
          </p:nvSpPr>
          <p:spPr>
            <a:xfrm>
              <a:off x="76201" y="2590800"/>
              <a:ext cx="1311965" cy="12573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1" y="2957840"/>
              <a:ext cx="3248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IDENTIFY</a:t>
              </a:r>
              <a:endParaRPr lang="en-US" sz="4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1" y="318135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1976AF"/>
                  </a:solidFill>
                </a:rPr>
                <a:t>filing positions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73340" y="2970337"/>
            <a:ext cx="5470660" cy="1257300"/>
            <a:chOff x="76200" y="4218164"/>
            <a:chExt cx="5470660" cy="1257300"/>
          </a:xfrm>
        </p:grpSpPr>
        <p:sp>
          <p:nvSpPr>
            <p:cNvPr id="4" name="Oval 3"/>
            <p:cNvSpPr/>
            <p:nvPr/>
          </p:nvSpPr>
          <p:spPr>
            <a:xfrm>
              <a:off x="76200" y="4218164"/>
              <a:ext cx="1311965" cy="125730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7028" y="4629823"/>
              <a:ext cx="2587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ENHANCE</a:t>
              </a:r>
              <a:endParaRPr lang="en-US" sz="4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0156" y="4861399"/>
              <a:ext cx="2676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976AF"/>
                  </a:solidFill>
                </a:rPr>
                <a:t>o</a:t>
              </a:r>
              <a:r>
                <a:rPr lang="en-US" sz="2400" dirty="0" smtClean="0">
                  <a:solidFill>
                    <a:srgbClr val="1976AF"/>
                  </a:solidFill>
                </a:rPr>
                <a:t>nboarding reports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1600" y="4152900"/>
            <a:ext cx="4572000" cy="1257300"/>
            <a:chOff x="4648201" y="3352800"/>
            <a:chExt cx="4572000" cy="1257300"/>
          </a:xfrm>
        </p:grpSpPr>
        <p:sp>
          <p:nvSpPr>
            <p:cNvPr id="5" name="Oval 4"/>
            <p:cNvSpPr/>
            <p:nvPr/>
          </p:nvSpPr>
          <p:spPr>
            <a:xfrm>
              <a:off x="4648201" y="3352800"/>
              <a:ext cx="1311965" cy="1257300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9030" y="3776252"/>
              <a:ext cx="2587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LEVERAGE</a:t>
              </a:r>
              <a:endParaRPr lang="en-US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2563" y="4012293"/>
              <a:ext cx="1707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1976AF"/>
                  </a:solidFill>
                </a:rPr>
                <a:t>supervisors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0600" y="5372100"/>
            <a:ext cx="4343400" cy="1257300"/>
            <a:chOff x="4724401" y="4830853"/>
            <a:chExt cx="4343400" cy="1257300"/>
          </a:xfrm>
        </p:grpSpPr>
        <p:sp>
          <p:nvSpPr>
            <p:cNvPr id="12" name="Oval 11"/>
            <p:cNvSpPr/>
            <p:nvPr/>
          </p:nvSpPr>
          <p:spPr>
            <a:xfrm>
              <a:off x="4724401" y="4830853"/>
              <a:ext cx="1311965" cy="1257300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5230" y="5272631"/>
              <a:ext cx="2587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TACKLE</a:t>
              </a:r>
              <a:endParaRPr lang="en-US" sz="4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0027" y="5496766"/>
              <a:ext cx="2177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976AF"/>
                  </a:solidFill>
                </a:rPr>
                <a:t>t</a:t>
              </a:r>
              <a:r>
                <a:rPr lang="en-US" sz="2400" dirty="0" smtClean="0">
                  <a:solidFill>
                    <a:srgbClr val="1976AF"/>
                  </a:solidFill>
                </a:rPr>
                <a:t>he front end</a:t>
              </a:r>
              <a:endParaRPr lang="en-US" sz="2400" dirty="0">
                <a:solidFill>
                  <a:srgbClr val="1976A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76500" y="609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Large-agency </a:t>
            </a:r>
            <a:r>
              <a:rPr lang="en-US" sz="5400" b="1" spc="300" dirty="0" smtClean="0">
                <a:solidFill>
                  <a:srgbClr val="1976A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SOLUTIONS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20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287</Words>
  <Application>Microsoft Office PowerPoint</Application>
  <PresentationFormat>On-screen Show (4:3)</PresentationFormat>
  <Paragraphs>126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Office of Government Ethics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</dc:creator>
  <cp:lastModifiedBy>DS</cp:lastModifiedBy>
  <cp:revision>114</cp:revision>
  <cp:lastPrinted>2016-02-26T19:02:05Z</cp:lastPrinted>
  <dcterms:created xsi:type="dcterms:W3CDTF">2016-02-18T18:38:07Z</dcterms:created>
  <dcterms:modified xsi:type="dcterms:W3CDTF">2016-02-29T20:13:20Z</dcterms:modified>
</cp:coreProperties>
</file>